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notesSlides/notesSlide3.xml" ContentType="application/vnd.openxmlformats-officedocument.presentationml.notesSlide+xml"/>
  <Override PartName="/ppt/tags/tag12.xml" ContentType="application/vnd.openxmlformats-officedocument.presentationml.tags+xml"/>
  <Override PartName="/ppt/notesSlides/notesSlide4.xml" ContentType="application/vnd.openxmlformats-officedocument.presentationml.notesSlide+xml"/>
  <Override PartName="/ppt/tags/tag13.xml" ContentType="application/vnd.openxmlformats-officedocument.presentationml.tags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68" r:id="rId2"/>
    <p:sldId id="258" r:id="rId3"/>
    <p:sldId id="259" r:id="rId4"/>
    <p:sldId id="269" r:id="rId5"/>
    <p:sldId id="279" r:id="rId6"/>
    <p:sldId id="271" r:id="rId7"/>
    <p:sldId id="272" r:id="rId8"/>
    <p:sldId id="273" r:id="rId9"/>
    <p:sldId id="274" r:id="rId10"/>
    <p:sldId id="275" r:id="rId11"/>
    <p:sldId id="276" r:id="rId12"/>
    <p:sldId id="278" r:id="rId13"/>
    <p:sldId id="28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79466" autoAdjust="0"/>
  </p:normalViewPr>
  <p:slideViewPr>
    <p:cSldViewPr snapToGrid="0" showGuides="1">
      <p:cViewPr varScale="1">
        <p:scale>
          <a:sx n="92" d="100"/>
          <a:sy n="92" d="100"/>
        </p:scale>
        <p:origin x="1254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95" d="100"/>
          <a:sy n="95" d="100"/>
        </p:scale>
        <p:origin x="358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F93605-0C0C-4258-9724-5F2F9BB3BC90}" type="datetimeFigureOut">
              <a:rPr lang="en-US" smtClean="0"/>
              <a:t>7/17/2018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3FFE7F-C917-439A-8026-3D301EB5C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7998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g>
</file>

<file path=ppt/media/image5.jpg>
</file>

<file path=ppt/media/image6.jpe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F31B3D-E4E3-4A80-AB70-C5564C267266}" type="datetimeFigureOut">
              <a:rPr lang="en-US" smtClean="0"/>
              <a:t>7/17/2018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C0B30D-C07A-425B-A90C-BA7BEB1910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1904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IE" dirty="0" smtClean="0"/>
              <a:t>Hybrid Web</a:t>
            </a:r>
            <a:r>
              <a:rPr lang="en-IE" baseline="0" dirty="0" smtClean="0"/>
              <a:t> Search is a website specifically designed for OAPs. OAPs are not savvy in the world of computers and the group created a site that was easy to use. There is not many sites that a dedicated to older people.</a:t>
            </a:r>
          </a:p>
          <a:p>
            <a:pPr marL="171450" indent="-171450">
              <a:buFontTx/>
              <a:buChar char="-"/>
            </a:pPr>
            <a:r>
              <a:rPr lang="en-IE" dirty="0" smtClean="0"/>
              <a:t>OAPs</a:t>
            </a:r>
            <a:r>
              <a:rPr lang="en-IE" baseline="0" dirty="0" smtClean="0"/>
              <a:t> may have a difficult time in gathering information from a varying number of websites. The aim of this site is to allow the user to search for a term on one site instead of possibly over a dozen.</a:t>
            </a:r>
          </a:p>
          <a:p>
            <a:pPr marL="171450" indent="-171450">
              <a:buFontTx/>
              <a:buChar char="-"/>
            </a:pPr>
            <a:r>
              <a:rPr lang="en-IE" baseline="0" dirty="0" smtClean="0"/>
              <a:t>It would also benefit the OAP asking for help with the site from a family member, resulting in valued quality time</a:t>
            </a:r>
          </a:p>
          <a:p>
            <a:pPr marL="171450" indent="-171450">
              <a:buFontTx/>
              <a:buChar char="-"/>
            </a:pPr>
            <a:r>
              <a:rPr lang="en-IE" baseline="0" dirty="0" smtClean="0"/>
              <a:t>The site also allows the user to search and book and event as well as view the saved events when they register or login. </a:t>
            </a:r>
          </a:p>
          <a:p>
            <a:pPr marL="171450" indent="-171450">
              <a:buFontTx/>
              <a:buChar char="-"/>
            </a:pPr>
            <a:r>
              <a:rPr lang="en-IE" baseline="0" dirty="0" smtClean="0"/>
              <a:t>Companies can also register and login to add, edit or delete their event. </a:t>
            </a:r>
          </a:p>
          <a:p>
            <a:pPr marL="171450" indent="-171450">
              <a:buFontTx/>
              <a:buChar char="-"/>
            </a:pPr>
            <a:r>
              <a:rPr lang="en-IE" baseline="0" dirty="0" smtClean="0"/>
              <a:t>The Admin must approve new accounts as well as new events.  </a:t>
            </a:r>
          </a:p>
          <a:p>
            <a:pPr marL="171450" indent="-171450">
              <a:buFontTx/>
              <a:buChar char="-"/>
            </a:pPr>
            <a:r>
              <a:rPr lang="en-IE" baseline="0" dirty="0" smtClean="0"/>
              <a:t>The Admin also has the ability to edit or delete accounts.</a:t>
            </a:r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C0B30D-C07A-425B-A90C-BA7BEB19107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9242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C0B30D-C07A-425B-A90C-BA7BEB19107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6571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C0B30D-C07A-425B-A90C-BA7BEB19107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7924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C0B30D-C07A-425B-A90C-BA7BEB19107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2921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C0B30D-C07A-425B-A90C-BA7BEB19107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3977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6800" y="4245434"/>
            <a:ext cx="8686800" cy="1464906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6800" y="5731795"/>
            <a:ext cx="8686800" cy="440405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7/17/2018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6400" y="457200"/>
            <a:ext cx="1828800" cy="57197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457200"/>
            <a:ext cx="7955280" cy="5719762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7/17/2018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457518"/>
            <a:ext cx="10058400" cy="118872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7/17/2018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9848" y="4242816"/>
            <a:ext cx="8686800" cy="1463040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799" y="5733288"/>
            <a:ext cx="8686800" cy="438912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1904999"/>
            <a:ext cx="4800600" cy="42719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04999"/>
            <a:ext cx="4800600" cy="42719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7/17/2018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772815"/>
            <a:ext cx="4800600" cy="73712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6800" y="2509937"/>
            <a:ext cx="4800600" cy="36622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772815"/>
            <a:ext cx="4800600" cy="73712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9937"/>
            <a:ext cx="4800600" cy="36622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7/17/2018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7/17/2018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7/17/2018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760" y="3090672"/>
            <a:ext cx="4663440" cy="18288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799" y="457200"/>
            <a:ext cx="5410201" cy="5715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2760" y="4983480"/>
            <a:ext cx="4663440" cy="118872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7/17/2018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760" y="3093099"/>
            <a:ext cx="4663440" cy="18288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0" y="0"/>
            <a:ext cx="60960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2760" y="4983480"/>
            <a:ext cx="4663440" cy="118872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457518"/>
            <a:ext cx="10058400" cy="11887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905001"/>
            <a:ext cx="100584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6800" y="6400800"/>
            <a:ext cx="109728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fld id="{37CC0096-1860-4642-9CD2-0079EA5E7CD1}" type="datetimeFigureOut">
              <a:rPr lang="en-US" smtClean="0"/>
              <a:pPr/>
              <a:t>7/17/2018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422849" y="6400800"/>
            <a:ext cx="7315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027920" y="6400800"/>
            <a:ext cx="109728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5"/>
        </a:buClr>
        <a:buSzPct val="9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defTabSz="914400" rtl="0" eaLnBrk="1" latinLnBrk="0" hangingPunct="1">
        <a:lnSpc>
          <a:spcPct val="90000"/>
        </a:lnSpc>
        <a:spcBef>
          <a:spcPts val="1200"/>
        </a:spcBef>
        <a:buClr>
          <a:schemeClr val="accent5"/>
        </a:buClr>
        <a:buSzPct val="9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5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5"/>
        </a:buClr>
        <a:buSzPct val="9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3258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accent5"/>
        </a:buClr>
        <a:buSzPct val="9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5544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accent5"/>
        </a:buClr>
        <a:buSzPct val="9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7830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accent5"/>
        </a:buClr>
        <a:buSzPct val="9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accent5"/>
        </a:buClr>
        <a:buSzPct val="9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402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accent5"/>
        </a:buClr>
        <a:buSzPct val="9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3.xml"/><Relationship Id="rId4" Type="http://schemas.openxmlformats.org/officeDocument/2006/relationships/image" Target="../media/image7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5855" y="2463550"/>
            <a:ext cx="8686800" cy="1144174"/>
          </a:xfrm>
        </p:spPr>
        <p:txBody>
          <a:bodyPr/>
          <a:lstStyle/>
          <a:p>
            <a:r>
              <a:rPr lang="en-US" dirty="0" smtClean="0"/>
              <a:t>Hybrid Web Search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32364" y="6267966"/>
            <a:ext cx="8686800" cy="440405"/>
          </a:xfrm>
        </p:spPr>
        <p:txBody>
          <a:bodyPr>
            <a:normAutofit/>
          </a:bodyPr>
          <a:lstStyle/>
          <a:p>
            <a:pPr algn="r"/>
            <a:r>
              <a:rPr lang="en-US" sz="1800" dirty="0" smtClean="0"/>
              <a:t>Business Application Development - 2018</a:t>
            </a:r>
            <a:endParaRPr lang="en-US" sz="1800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991986" y="3857106"/>
            <a:ext cx="5192683" cy="1447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5"/>
              </a:buClr>
              <a:buSzPct val="90000"/>
              <a:buFont typeface="Arial" pitchFamily="34" charset="0"/>
              <a:buNone/>
              <a:defRPr sz="2400" kern="120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5"/>
              </a:buClr>
              <a:buSzPct val="90000"/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5"/>
              </a:buClr>
              <a:buSzPct val="90000"/>
              <a:buFont typeface="Arial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5"/>
              </a:buClr>
              <a:buSzPct val="90000"/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5"/>
              </a:buClr>
              <a:buSzPct val="90000"/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5"/>
              </a:buClr>
              <a:buSzPct val="90000"/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5"/>
              </a:buClr>
              <a:buSzPct val="90000"/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5"/>
              </a:buClr>
              <a:buSzPct val="90000"/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5"/>
              </a:buClr>
              <a:buSzPct val="90000"/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IE" sz="2000" dirty="0" err="1">
                <a:effectLst/>
              </a:rPr>
              <a:t>Chaman</a:t>
            </a:r>
            <a:r>
              <a:rPr lang="en-IE" sz="2000" dirty="0">
                <a:effectLst/>
              </a:rPr>
              <a:t> Ali	</a:t>
            </a:r>
            <a:r>
              <a:rPr lang="en-IE" sz="2000" dirty="0" smtClean="0">
                <a:effectLst/>
              </a:rPr>
              <a:t>15016005</a:t>
            </a:r>
            <a:endParaRPr lang="en-IE" sz="2000" dirty="0">
              <a:effectLst/>
            </a:endParaRPr>
          </a:p>
          <a:p>
            <a:pPr lvl="0"/>
            <a:r>
              <a:rPr lang="en-IE" sz="2000" dirty="0" err="1">
                <a:effectLst/>
              </a:rPr>
              <a:t>Chenlei</a:t>
            </a:r>
            <a:r>
              <a:rPr lang="en-IE" sz="2000" dirty="0">
                <a:effectLst/>
              </a:rPr>
              <a:t> </a:t>
            </a:r>
            <a:r>
              <a:rPr lang="en-IE" sz="2000" dirty="0" err="1">
                <a:effectLst/>
              </a:rPr>
              <a:t>Jie</a:t>
            </a:r>
            <a:r>
              <a:rPr lang="en-IE" sz="2000" dirty="0">
                <a:effectLst/>
              </a:rPr>
              <a:t>	</a:t>
            </a:r>
            <a:r>
              <a:rPr lang="en-IE" sz="2000" dirty="0" smtClean="0">
                <a:effectLst/>
              </a:rPr>
              <a:t>01318877</a:t>
            </a:r>
            <a:endParaRPr lang="en-IE" sz="2000" dirty="0">
              <a:effectLst/>
            </a:endParaRPr>
          </a:p>
          <a:p>
            <a:pPr lvl="0"/>
            <a:r>
              <a:rPr lang="en-IE" sz="2000" dirty="0">
                <a:effectLst/>
              </a:rPr>
              <a:t>Keith Feeney	</a:t>
            </a:r>
            <a:r>
              <a:rPr lang="en-IE" sz="2000" dirty="0" smtClean="0">
                <a:effectLst/>
              </a:rPr>
              <a:t>15015556</a:t>
            </a:r>
            <a:endParaRPr lang="en-IE" sz="2000" dirty="0">
              <a:effectLst/>
            </a:endParaRPr>
          </a:p>
          <a:p>
            <a:pPr lvl="0"/>
            <a:r>
              <a:rPr lang="en-IE" sz="2000" dirty="0" err="1">
                <a:effectLst/>
              </a:rPr>
              <a:t>Surendra</a:t>
            </a:r>
            <a:r>
              <a:rPr lang="en-IE" sz="2000" dirty="0">
                <a:effectLst/>
              </a:rPr>
              <a:t> Dura	15007669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70110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914400" y="2701637"/>
            <a:ext cx="1014984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4400" b="1" dirty="0" err="1" smtClean="0">
                <a:solidFill>
                  <a:schemeClr val="accent1"/>
                </a:solidFill>
                <a:latin typeface="+mj-lt"/>
              </a:rPr>
              <a:t>Burndown</a:t>
            </a:r>
            <a:r>
              <a:rPr lang="en-IE" sz="4400" b="1" dirty="0" smtClean="0">
                <a:solidFill>
                  <a:schemeClr val="accent1"/>
                </a:solidFill>
                <a:latin typeface="+mj-lt"/>
              </a:rPr>
              <a:t> Chart versus Sprint</a:t>
            </a:r>
            <a:endParaRPr lang="en-IE" sz="4400" b="1" dirty="0">
              <a:solidFill>
                <a:schemeClr val="accent1"/>
              </a:solidFill>
              <a:latin typeface="+mj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68135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4989" y="980900"/>
            <a:ext cx="6605847" cy="822961"/>
          </a:xfrm>
        </p:spPr>
        <p:txBody>
          <a:bodyPr>
            <a:normAutofit/>
          </a:bodyPr>
          <a:lstStyle/>
          <a:p>
            <a:r>
              <a:rPr lang="en-US" dirty="0"/>
              <a:t>I</a:t>
            </a:r>
            <a:r>
              <a:rPr lang="en-US" dirty="0" smtClean="0"/>
              <a:t>nitial Plan vs Actual Work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587731" y="2327564"/>
            <a:ext cx="734013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/>
              <a:t>Time distribute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/>
              <a:t>Task allocation</a:t>
            </a:r>
            <a:endParaRPr lang="en-US" sz="3200" dirty="0"/>
          </a:p>
        </p:txBody>
      </p:sp>
      <p:sp>
        <p:nvSpPr>
          <p:cNvPr id="4" name="TextBox 3"/>
          <p:cNvSpPr txBox="1"/>
          <p:nvPr/>
        </p:nvSpPr>
        <p:spPr>
          <a:xfrm>
            <a:off x="9543702" y="6611779"/>
            <a:ext cx="264829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E" sz="1000" dirty="0" smtClean="0"/>
              <a:t>See </a:t>
            </a:r>
            <a:r>
              <a:rPr lang="en-IE" sz="1000" dirty="0" err="1" smtClean="0"/>
              <a:t>Burndown</a:t>
            </a:r>
            <a:r>
              <a:rPr lang="en-IE" sz="1000" dirty="0" smtClean="0"/>
              <a:t> Chart included in ZIP folder.</a:t>
            </a:r>
            <a:endParaRPr lang="en-IE" sz="10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49440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79317" y="2784765"/>
            <a:ext cx="1014984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4400" b="1" dirty="0" smtClean="0">
                <a:solidFill>
                  <a:schemeClr val="accent1"/>
                </a:solidFill>
                <a:latin typeface="+mj-lt"/>
              </a:rPr>
              <a:t>Demonstration</a:t>
            </a:r>
            <a:endParaRPr lang="en-IE" sz="4400" b="1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419011" y="6611779"/>
            <a:ext cx="264829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E" sz="1000" dirty="0" smtClean="0"/>
              <a:t>See video included.</a:t>
            </a:r>
            <a:endParaRPr lang="en-IE" sz="10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34363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93617" y="633847"/>
            <a:ext cx="1014984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4400" b="1" dirty="0" smtClean="0">
                <a:solidFill>
                  <a:schemeClr val="accent1"/>
                </a:solidFill>
                <a:latin typeface="+mj-lt"/>
              </a:rPr>
              <a:t>Thank you!</a:t>
            </a:r>
            <a:endParaRPr lang="en-IE" sz="4400" b="1" dirty="0">
              <a:solidFill>
                <a:schemeClr val="accent1"/>
              </a:solidFill>
              <a:latin typeface="+mj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1454" y="1685165"/>
            <a:ext cx="7354165" cy="464473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856708" y="6365557"/>
            <a:ext cx="222365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1000" dirty="0" smtClean="0"/>
              <a:t>(Public domain)</a:t>
            </a:r>
            <a:endParaRPr lang="en-IE" sz="10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76234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What is Hybrid?</a:t>
            </a:r>
          </a:p>
          <a:p>
            <a:pPr lvl="1"/>
            <a:r>
              <a:rPr lang="en-US" dirty="0" smtClean="0"/>
              <a:t>Designed for the older generation (old-age pensioners/OAPs)</a:t>
            </a:r>
          </a:p>
          <a:p>
            <a:pPr lvl="1"/>
            <a:r>
              <a:rPr lang="en-US" dirty="0" smtClean="0"/>
              <a:t>Easy-to-use</a:t>
            </a:r>
          </a:p>
          <a:p>
            <a:pPr lvl="1"/>
            <a:r>
              <a:rPr lang="en-US" dirty="0" smtClean="0"/>
              <a:t>Family integration</a:t>
            </a:r>
          </a:p>
          <a:p>
            <a:pPr lvl="1"/>
            <a:r>
              <a:rPr lang="en-US" dirty="0" smtClean="0"/>
              <a:t>Elicit specific information</a:t>
            </a:r>
          </a:p>
          <a:p>
            <a:pPr lvl="1"/>
            <a:r>
              <a:rPr lang="en-US" dirty="0" smtClean="0"/>
              <a:t>Events</a:t>
            </a:r>
          </a:p>
          <a:p>
            <a:pPr lvl="2"/>
            <a:r>
              <a:rPr lang="en-US" dirty="0" smtClean="0"/>
              <a:t>Customer (i.e. the OAP)</a:t>
            </a:r>
          </a:p>
          <a:p>
            <a:pPr lvl="2"/>
            <a:r>
              <a:rPr lang="en-US" dirty="0" smtClean="0"/>
              <a:t>Company</a:t>
            </a:r>
          </a:p>
          <a:p>
            <a:pPr lvl="1"/>
            <a:r>
              <a:rPr lang="en-US" dirty="0" smtClean="0"/>
              <a:t>Admin moderation</a:t>
            </a:r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8371" y="2980316"/>
            <a:ext cx="4416829" cy="345064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804957" y="6430964"/>
            <a:ext cx="222365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1000" dirty="0" smtClean="0"/>
              <a:t>(Public domain)</a:t>
            </a:r>
            <a:endParaRPr lang="en-IE" sz="10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53536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b="1" dirty="0" smtClean="0"/>
              <a:t>Who would use this Product?</a:t>
            </a:r>
          </a:p>
          <a:p>
            <a:pPr lvl="1"/>
            <a:r>
              <a:rPr lang="en-IE" dirty="0" smtClean="0"/>
              <a:t>From the Business side:</a:t>
            </a:r>
          </a:p>
          <a:p>
            <a:pPr lvl="2"/>
            <a:r>
              <a:rPr lang="en-IE" dirty="0" smtClean="0"/>
              <a:t>Elderly groups</a:t>
            </a:r>
          </a:p>
          <a:p>
            <a:pPr lvl="3"/>
            <a:r>
              <a:rPr lang="en-IE" dirty="0" smtClean="0"/>
              <a:t>Age Action Ireland</a:t>
            </a:r>
          </a:p>
          <a:p>
            <a:pPr lvl="3"/>
            <a:r>
              <a:rPr lang="en-IE" dirty="0" smtClean="0"/>
              <a:t>Friends of the Elderly</a:t>
            </a:r>
          </a:p>
          <a:p>
            <a:pPr lvl="3"/>
            <a:r>
              <a:rPr lang="en-IE" dirty="0"/>
              <a:t>a</a:t>
            </a:r>
            <a:r>
              <a:rPr lang="en-IE" dirty="0" smtClean="0"/>
              <a:t>nd many more</a:t>
            </a:r>
          </a:p>
          <a:p>
            <a:pPr lvl="2"/>
            <a:r>
              <a:rPr lang="en-IE" dirty="0" smtClean="0"/>
              <a:t>Governments</a:t>
            </a:r>
          </a:p>
          <a:p>
            <a:pPr lvl="3"/>
            <a:r>
              <a:rPr lang="en-IE" dirty="0" smtClean="0"/>
              <a:t>Health Service Executive (HSE)</a:t>
            </a:r>
          </a:p>
          <a:p>
            <a:pPr lvl="3"/>
            <a:r>
              <a:rPr lang="en-IE" dirty="0" smtClean="0"/>
              <a:t>Local hospitals</a:t>
            </a:r>
          </a:p>
          <a:p>
            <a:pPr lvl="2"/>
            <a:r>
              <a:rPr lang="en-IE" dirty="0" smtClean="0"/>
              <a:t>Events companies</a:t>
            </a:r>
          </a:p>
          <a:p>
            <a:pPr lvl="1"/>
            <a:endParaRPr lang="en-I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0017" y="1646238"/>
            <a:ext cx="5576455" cy="371763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056416" y="5376417"/>
            <a:ext cx="222365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1000" dirty="0" smtClean="0"/>
              <a:t>(Public domain)</a:t>
            </a:r>
            <a:endParaRPr lang="en-IE" sz="10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85734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066800" y="457518"/>
            <a:ext cx="10058400" cy="1188720"/>
          </a:xfrm>
        </p:spPr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1066800" y="1905001"/>
            <a:ext cx="10058400" cy="4267200"/>
          </a:xfrm>
        </p:spPr>
        <p:txBody>
          <a:bodyPr/>
          <a:lstStyle/>
          <a:p>
            <a:r>
              <a:rPr lang="en-IE" b="1" dirty="0" smtClean="0"/>
              <a:t>How would Hybrid Web Search make money?</a:t>
            </a:r>
          </a:p>
          <a:p>
            <a:pPr lvl="1"/>
            <a:r>
              <a:rPr lang="en-IE" dirty="0" smtClean="0"/>
              <a:t>Some options include:</a:t>
            </a:r>
          </a:p>
          <a:p>
            <a:pPr lvl="2"/>
            <a:r>
              <a:rPr lang="en-IE" dirty="0" smtClean="0"/>
              <a:t>Commission on adding events</a:t>
            </a:r>
          </a:p>
          <a:p>
            <a:pPr lvl="2"/>
            <a:r>
              <a:rPr lang="en-IE" dirty="0" smtClean="0"/>
              <a:t>Ad revenue</a:t>
            </a:r>
          </a:p>
          <a:p>
            <a:pPr lvl="2"/>
            <a:r>
              <a:rPr lang="en-IE" dirty="0" smtClean="0"/>
              <a:t>External link revenue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9115" y="2786084"/>
            <a:ext cx="3512058" cy="250503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593316" y="5362328"/>
            <a:ext cx="222365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1000" dirty="0" smtClean="0"/>
              <a:t>(Public domain)</a:t>
            </a:r>
            <a:endParaRPr lang="en-IE" sz="10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70503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935181" y="2504210"/>
            <a:ext cx="1014984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4400" b="1" dirty="0">
                <a:solidFill>
                  <a:schemeClr val="accent1"/>
                </a:solidFill>
              </a:rPr>
              <a:t>Requirements Specifications and Product Backlog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09449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/>
          </p:nvPr>
        </p:nvGraphicFramePr>
        <p:xfrm>
          <a:off x="1080655" y="1670857"/>
          <a:ext cx="10133214" cy="43641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62070">
                  <a:extLst>
                    <a:ext uri="{9D8B030D-6E8A-4147-A177-3AD203B41FA5}">
                      <a16:colId xmlns:a16="http://schemas.microsoft.com/office/drawing/2014/main" val="1517105670"/>
                    </a:ext>
                  </a:extLst>
                </a:gridCol>
                <a:gridCol w="1466874">
                  <a:extLst>
                    <a:ext uri="{9D8B030D-6E8A-4147-A177-3AD203B41FA5}">
                      <a16:colId xmlns:a16="http://schemas.microsoft.com/office/drawing/2014/main" val="1002791309"/>
                    </a:ext>
                  </a:extLst>
                </a:gridCol>
                <a:gridCol w="1466874">
                  <a:extLst>
                    <a:ext uri="{9D8B030D-6E8A-4147-A177-3AD203B41FA5}">
                      <a16:colId xmlns:a16="http://schemas.microsoft.com/office/drawing/2014/main" val="2107857626"/>
                    </a:ext>
                  </a:extLst>
                </a:gridCol>
                <a:gridCol w="1725046">
                  <a:extLst>
                    <a:ext uri="{9D8B030D-6E8A-4147-A177-3AD203B41FA5}">
                      <a16:colId xmlns:a16="http://schemas.microsoft.com/office/drawing/2014/main" val="24149222"/>
                    </a:ext>
                  </a:extLst>
                </a:gridCol>
                <a:gridCol w="1338808">
                  <a:extLst>
                    <a:ext uri="{9D8B030D-6E8A-4147-A177-3AD203B41FA5}">
                      <a16:colId xmlns:a16="http://schemas.microsoft.com/office/drawing/2014/main" val="520615169"/>
                    </a:ext>
                  </a:extLst>
                </a:gridCol>
                <a:gridCol w="1336771">
                  <a:extLst>
                    <a:ext uri="{9D8B030D-6E8A-4147-A177-3AD203B41FA5}">
                      <a16:colId xmlns:a16="http://schemas.microsoft.com/office/drawing/2014/main" val="3131622702"/>
                    </a:ext>
                  </a:extLst>
                </a:gridCol>
                <a:gridCol w="1336771">
                  <a:extLst>
                    <a:ext uri="{9D8B030D-6E8A-4147-A177-3AD203B41FA5}">
                      <a16:colId xmlns:a16="http://schemas.microsoft.com/office/drawing/2014/main" val="4036438959"/>
                    </a:ext>
                  </a:extLst>
                </a:gridCol>
              </a:tblGrid>
              <a:tr h="618005">
                <a:tc>
                  <a:txBody>
                    <a:bodyPr/>
                    <a:lstStyle/>
                    <a:p>
                      <a:r>
                        <a:rPr lang="en-IE" sz="1600" dirty="0" smtClean="0"/>
                        <a:t>Name</a:t>
                      </a:r>
                      <a:endParaRPr lang="en-I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sz="1600" dirty="0" smtClean="0"/>
                        <a:t>As a/As </a:t>
                      </a:r>
                      <a:endParaRPr lang="en-I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sz="1600" dirty="0" smtClean="0"/>
                        <a:t>I want to </a:t>
                      </a:r>
                      <a:endParaRPr lang="en-I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sz="1600" dirty="0" smtClean="0"/>
                        <a:t>So that…</a:t>
                      </a:r>
                      <a:endParaRPr lang="en-I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sz="1600" dirty="0" smtClean="0"/>
                        <a:t>Priority(14)</a:t>
                      </a:r>
                      <a:endParaRPr lang="en-I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sz="1600" dirty="0" smtClean="0"/>
                        <a:t>Time to Complete</a:t>
                      </a:r>
                      <a:endParaRPr lang="en-I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sz="1600" dirty="0" smtClean="0"/>
                        <a:t>Work Done</a:t>
                      </a:r>
                      <a:endParaRPr lang="en-IE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7915617"/>
                  </a:ext>
                </a:extLst>
              </a:tr>
              <a:tr h="1008324"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en-IE" sz="1400" b="1" dirty="0" smtClean="0">
                          <a:solidFill>
                            <a:schemeClr val="tx2"/>
                          </a:solidFill>
                        </a:rPr>
                        <a:t>User-</a:t>
                      </a:r>
                    </a:p>
                    <a:p>
                      <a:pPr marL="0" indent="0">
                        <a:buFont typeface="+mj-lt"/>
                        <a:buNone/>
                      </a:pPr>
                      <a:r>
                        <a:rPr lang="en-IE" sz="1400" b="1" dirty="0" smtClean="0">
                          <a:solidFill>
                            <a:schemeClr val="tx2"/>
                          </a:solidFill>
                        </a:rPr>
                        <a:t>Login</a:t>
                      </a:r>
                      <a:endParaRPr lang="en-IE" sz="1400" b="1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sz="1400" b="1" dirty="0" smtClean="0">
                          <a:solidFill>
                            <a:schemeClr val="tx2"/>
                          </a:solidFill>
                        </a:rPr>
                        <a:t>Customer,</a:t>
                      </a:r>
                    </a:p>
                    <a:p>
                      <a:r>
                        <a:rPr lang="en-IE" sz="1400" b="1" dirty="0" smtClean="0">
                          <a:solidFill>
                            <a:schemeClr val="tx2"/>
                          </a:solidFill>
                        </a:rPr>
                        <a:t>Company and Admin</a:t>
                      </a:r>
                      <a:endParaRPr lang="en-IE" sz="1400" b="1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sz="1400" b="1" kern="1200" dirty="0" smtClean="0">
                          <a:solidFill>
                            <a:schemeClr val="tx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Be able to login</a:t>
                      </a:r>
                      <a:endParaRPr lang="en-IE" sz="1400" b="1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sz="1400" b="1" kern="1200" dirty="0" smtClean="0">
                          <a:solidFill>
                            <a:schemeClr val="tx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 would have access to personalised information </a:t>
                      </a:r>
                      <a:endParaRPr lang="en-IE" sz="1400" b="1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E" sz="1400" b="1" dirty="0" smtClean="0">
                        <a:solidFill>
                          <a:schemeClr val="tx2"/>
                        </a:solidFill>
                      </a:endParaRPr>
                    </a:p>
                    <a:p>
                      <a:pPr algn="ctr"/>
                      <a:r>
                        <a:rPr lang="en-IE" sz="1400" b="1" dirty="0" smtClean="0">
                          <a:solidFill>
                            <a:schemeClr val="tx2"/>
                          </a:solidFill>
                        </a:rPr>
                        <a:t>3</a:t>
                      </a:r>
                      <a:endParaRPr lang="en-IE" sz="1400" b="1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E" sz="1400" b="1" dirty="0" smtClean="0">
                        <a:solidFill>
                          <a:schemeClr val="tx2"/>
                        </a:solidFill>
                      </a:endParaRPr>
                    </a:p>
                    <a:p>
                      <a:pPr algn="ctr"/>
                      <a:r>
                        <a:rPr lang="en-IE" sz="1400" b="1" dirty="0" smtClean="0">
                          <a:solidFill>
                            <a:schemeClr val="tx2"/>
                          </a:solidFill>
                        </a:rPr>
                        <a:t>1.5days</a:t>
                      </a:r>
                      <a:endParaRPr lang="en-IE" sz="1400" b="1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E" sz="1400" b="1" dirty="0" smtClean="0">
                          <a:solidFill>
                            <a:schemeClr val="tx2"/>
                          </a:solidFill>
                        </a:rPr>
                        <a:t> </a:t>
                      </a:r>
                    </a:p>
                    <a:p>
                      <a:pPr algn="ctr"/>
                      <a:r>
                        <a:rPr lang="en-IE" sz="1400" b="1" dirty="0" smtClean="0">
                          <a:solidFill>
                            <a:schemeClr val="tx2"/>
                          </a:solidFill>
                        </a:rPr>
                        <a:t>Completed</a:t>
                      </a:r>
                    </a:p>
                    <a:p>
                      <a:pPr algn="ctr"/>
                      <a:endParaRPr lang="en-IE" sz="1400" b="1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4526570"/>
                  </a:ext>
                </a:extLst>
              </a:tr>
              <a:tr h="1919067"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en-IE" sz="1400" b="1" dirty="0" smtClean="0">
                          <a:solidFill>
                            <a:schemeClr val="tx2"/>
                          </a:solidFill>
                        </a:rPr>
                        <a:t>User-Register</a:t>
                      </a:r>
                      <a:endParaRPr lang="en-IE" sz="1400" b="1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sz="1400" b="1" dirty="0" smtClean="0">
                          <a:solidFill>
                            <a:schemeClr val="tx2"/>
                          </a:solidFill>
                        </a:rPr>
                        <a:t>Customer,</a:t>
                      </a:r>
                    </a:p>
                    <a:p>
                      <a:r>
                        <a:rPr lang="en-IE" sz="1400" b="1" dirty="0" smtClean="0">
                          <a:solidFill>
                            <a:schemeClr val="tx2"/>
                          </a:solidFill>
                        </a:rPr>
                        <a:t>Company</a:t>
                      </a:r>
                      <a:r>
                        <a:rPr lang="en-IE" sz="1400" b="1" baseline="0" dirty="0" smtClean="0">
                          <a:solidFill>
                            <a:schemeClr val="tx2"/>
                          </a:solidFill>
                        </a:rPr>
                        <a:t> and Admin</a:t>
                      </a:r>
                      <a:endParaRPr lang="en-IE" sz="1400" b="1" dirty="0" smtClean="0">
                        <a:solidFill>
                          <a:schemeClr val="tx2"/>
                        </a:solidFill>
                      </a:endParaRPr>
                    </a:p>
                    <a:p>
                      <a:endParaRPr lang="en-IE" sz="1400" b="1" dirty="0" smtClean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sz="1400" b="1" dirty="0" smtClean="0">
                          <a:solidFill>
                            <a:schemeClr val="tx2"/>
                          </a:solidFill>
                        </a:rPr>
                        <a:t>Be able to register my details</a:t>
                      </a:r>
                      <a:endParaRPr lang="en-IE" sz="1400" b="1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sz="1400" b="1" kern="1200" dirty="0" smtClean="0">
                          <a:solidFill>
                            <a:schemeClr val="tx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 would have access to personalised information, such as previous order or previous bookings</a:t>
                      </a:r>
                      <a:endParaRPr lang="en-IE" sz="1400" b="1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E" sz="1400" b="1" dirty="0" smtClean="0">
                        <a:solidFill>
                          <a:schemeClr val="tx2"/>
                        </a:solidFill>
                      </a:endParaRPr>
                    </a:p>
                    <a:p>
                      <a:pPr algn="ctr"/>
                      <a:endParaRPr lang="en-IE" sz="1400" b="1" dirty="0" smtClean="0">
                        <a:solidFill>
                          <a:schemeClr val="tx2"/>
                        </a:solidFill>
                      </a:endParaRPr>
                    </a:p>
                    <a:p>
                      <a:pPr algn="ctr"/>
                      <a:endParaRPr lang="en-IE" sz="1400" b="1" dirty="0" smtClean="0">
                        <a:solidFill>
                          <a:schemeClr val="tx2"/>
                        </a:solidFill>
                      </a:endParaRPr>
                    </a:p>
                    <a:p>
                      <a:pPr algn="ctr"/>
                      <a:r>
                        <a:rPr lang="en-IE" sz="1400" b="1" dirty="0" smtClean="0">
                          <a:solidFill>
                            <a:schemeClr val="tx2"/>
                          </a:solidFill>
                        </a:rPr>
                        <a:t>3</a:t>
                      </a:r>
                      <a:endParaRPr lang="en-IE" sz="1400" b="1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E" sz="1400" b="1" dirty="0" smtClean="0">
                        <a:solidFill>
                          <a:schemeClr val="tx2"/>
                        </a:solidFill>
                      </a:endParaRPr>
                    </a:p>
                    <a:p>
                      <a:pPr algn="ctr"/>
                      <a:endParaRPr lang="en-IE" sz="1400" b="1" dirty="0" smtClean="0">
                        <a:solidFill>
                          <a:schemeClr val="tx2"/>
                        </a:solidFill>
                      </a:endParaRPr>
                    </a:p>
                    <a:p>
                      <a:pPr algn="ctr"/>
                      <a:endParaRPr lang="en-IE" sz="1400" b="1" dirty="0" smtClean="0">
                        <a:solidFill>
                          <a:schemeClr val="tx2"/>
                        </a:solidFill>
                      </a:endParaRPr>
                    </a:p>
                    <a:p>
                      <a:pPr algn="ctr"/>
                      <a:r>
                        <a:rPr lang="en-IE" sz="1400" b="1" dirty="0" smtClean="0">
                          <a:solidFill>
                            <a:schemeClr val="tx2"/>
                          </a:solidFill>
                        </a:rPr>
                        <a:t>1.5days</a:t>
                      </a:r>
                      <a:endParaRPr lang="en-IE" sz="1400" b="1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E" sz="1400" b="1" dirty="0" smtClean="0">
                        <a:solidFill>
                          <a:schemeClr val="tx2"/>
                        </a:solidFill>
                      </a:endParaRPr>
                    </a:p>
                    <a:p>
                      <a:pPr algn="ctr"/>
                      <a:endParaRPr lang="en-IE" sz="1400" b="1" dirty="0" smtClean="0">
                        <a:solidFill>
                          <a:schemeClr val="tx2"/>
                        </a:solidFill>
                      </a:endParaRPr>
                    </a:p>
                    <a:p>
                      <a:pPr algn="ctr"/>
                      <a:endParaRPr lang="en-IE" sz="1400" b="1" dirty="0" smtClean="0">
                        <a:solidFill>
                          <a:schemeClr val="tx2"/>
                        </a:solidFill>
                      </a:endParaRPr>
                    </a:p>
                    <a:p>
                      <a:pPr algn="ctr"/>
                      <a:r>
                        <a:rPr lang="en-IE" sz="1400" b="1" dirty="0" smtClean="0">
                          <a:solidFill>
                            <a:schemeClr val="tx2"/>
                          </a:solidFill>
                        </a:rPr>
                        <a:t>Completed</a:t>
                      </a:r>
                    </a:p>
                    <a:p>
                      <a:pPr algn="ctr"/>
                      <a:endParaRPr lang="en-IE" sz="1400" b="1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1507428"/>
                  </a:ext>
                </a:extLst>
              </a:tr>
              <a:tr h="818787">
                <a:tc>
                  <a:txBody>
                    <a:bodyPr/>
                    <a:lstStyle/>
                    <a:p>
                      <a:r>
                        <a:rPr lang="en-IE" sz="1400" b="1" dirty="0" smtClean="0">
                          <a:solidFill>
                            <a:schemeClr val="tx2"/>
                          </a:solidFill>
                        </a:rPr>
                        <a:t>User-Edit account</a:t>
                      </a:r>
                      <a:endParaRPr lang="en-IE" sz="1400" b="1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sz="1400" b="1" dirty="0" smtClean="0">
                          <a:solidFill>
                            <a:schemeClr val="tx2"/>
                          </a:solidFill>
                        </a:rPr>
                        <a:t>Customer,</a:t>
                      </a:r>
                    </a:p>
                    <a:p>
                      <a:r>
                        <a:rPr lang="en-IE" sz="1400" b="1" dirty="0" smtClean="0">
                          <a:solidFill>
                            <a:schemeClr val="tx2"/>
                          </a:solidFill>
                        </a:rPr>
                        <a:t>Company</a:t>
                      </a:r>
                      <a:endParaRPr lang="en-IE" sz="1400" b="1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sz="1400" b="1" kern="1200" dirty="0" smtClean="0">
                          <a:solidFill>
                            <a:schemeClr val="tx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Be able to edit my information</a:t>
                      </a:r>
                      <a:endParaRPr lang="en-IE" sz="1400" b="1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sz="1400" b="1" kern="1200" dirty="0" smtClean="0">
                          <a:solidFill>
                            <a:schemeClr val="tx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My details are correct and up to date</a:t>
                      </a:r>
                      <a:endParaRPr lang="en-IE" sz="1400" b="1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E" sz="1400" b="1" dirty="0" smtClean="0">
                        <a:solidFill>
                          <a:schemeClr val="tx2"/>
                        </a:solidFill>
                      </a:endParaRPr>
                    </a:p>
                    <a:p>
                      <a:pPr algn="ctr"/>
                      <a:r>
                        <a:rPr lang="en-IE" sz="1400" b="1" dirty="0" smtClean="0">
                          <a:solidFill>
                            <a:schemeClr val="tx2"/>
                          </a:solidFill>
                        </a:rPr>
                        <a:t>7</a:t>
                      </a:r>
                      <a:endParaRPr lang="en-IE" sz="1400" b="1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E" sz="1400" b="1" dirty="0" smtClean="0">
                        <a:solidFill>
                          <a:schemeClr val="tx2"/>
                        </a:solidFill>
                      </a:endParaRPr>
                    </a:p>
                    <a:p>
                      <a:pPr algn="ctr"/>
                      <a:r>
                        <a:rPr lang="en-IE" sz="1400" b="1" dirty="0" smtClean="0">
                          <a:solidFill>
                            <a:schemeClr val="tx2"/>
                          </a:solidFill>
                        </a:rPr>
                        <a:t> 2 days</a:t>
                      </a:r>
                      <a:endParaRPr lang="en-IE" sz="1400" b="1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E" sz="1400" b="1" dirty="0" smtClean="0">
                        <a:solidFill>
                          <a:schemeClr val="tx2"/>
                        </a:solidFill>
                      </a:endParaRPr>
                    </a:p>
                    <a:p>
                      <a:pPr algn="ctr"/>
                      <a:r>
                        <a:rPr lang="en-IE" sz="1400" b="1" dirty="0" smtClean="0">
                          <a:solidFill>
                            <a:schemeClr val="tx2"/>
                          </a:solidFill>
                        </a:rPr>
                        <a:t>Completed</a:t>
                      </a:r>
                    </a:p>
                    <a:p>
                      <a:pPr algn="ctr"/>
                      <a:endParaRPr lang="en-IE" sz="1400" b="1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0224863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1097279" y="673332"/>
            <a:ext cx="101498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800" b="1" dirty="0" smtClean="0">
                <a:solidFill>
                  <a:schemeClr val="accent1"/>
                </a:solidFill>
                <a:latin typeface="+mj-lt"/>
              </a:rPr>
              <a:t>User Stories for All Users(Customer , Company and Admin):</a:t>
            </a:r>
            <a:endParaRPr lang="en-IE" sz="2800" b="1" dirty="0">
              <a:solidFill>
                <a:schemeClr val="accent1"/>
              </a:solidFill>
              <a:latin typeface="+mj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21029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/>
          </p:nvPr>
        </p:nvGraphicFramePr>
        <p:xfrm>
          <a:off x="1620980" y="1257417"/>
          <a:ext cx="9318568" cy="51433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31224">
                  <a:extLst>
                    <a:ext uri="{9D8B030D-6E8A-4147-A177-3AD203B41FA5}">
                      <a16:colId xmlns:a16="http://schemas.microsoft.com/office/drawing/2014/main" val="2384572474"/>
                    </a:ext>
                  </a:extLst>
                </a:gridCol>
                <a:gridCol w="1331224">
                  <a:extLst>
                    <a:ext uri="{9D8B030D-6E8A-4147-A177-3AD203B41FA5}">
                      <a16:colId xmlns:a16="http://schemas.microsoft.com/office/drawing/2014/main" val="3560196460"/>
                    </a:ext>
                  </a:extLst>
                </a:gridCol>
                <a:gridCol w="1331224">
                  <a:extLst>
                    <a:ext uri="{9D8B030D-6E8A-4147-A177-3AD203B41FA5}">
                      <a16:colId xmlns:a16="http://schemas.microsoft.com/office/drawing/2014/main" val="747944361"/>
                    </a:ext>
                  </a:extLst>
                </a:gridCol>
                <a:gridCol w="1331224">
                  <a:extLst>
                    <a:ext uri="{9D8B030D-6E8A-4147-A177-3AD203B41FA5}">
                      <a16:colId xmlns:a16="http://schemas.microsoft.com/office/drawing/2014/main" val="3729688040"/>
                    </a:ext>
                  </a:extLst>
                </a:gridCol>
                <a:gridCol w="1331224">
                  <a:extLst>
                    <a:ext uri="{9D8B030D-6E8A-4147-A177-3AD203B41FA5}">
                      <a16:colId xmlns:a16="http://schemas.microsoft.com/office/drawing/2014/main" val="4192425045"/>
                    </a:ext>
                  </a:extLst>
                </a:gridCol>
                <a:gridCol w="1331224">
                  <a:extLst>
                    <a:ext uri="{9D8B030D-6E8A-4147-A177-3AD203B41FA5}">
                      <a16:colId xmlns:a16="http://schemas.microsoft.com/office/drawing/2014/main" val="2962293133"/>
                    </a:ext>
                  </a:extLst>
                </a:gridCol>
                <a:gridCol w="1331224">
                  <a:extLst>
                    <a:ext uri="{9D8B030D-6E8A-4147-A177-3AD203B41FA5}">
                      <a16:colId xmlns:a16="http://schemas.microsoft.com/office/drawing/2014/main" val="3401153306"/>
                    </a:ext>
                  </a:extLst>
                </a:gridCol>
              </a:tblGrid>
              <a:tr h="600676">
                <a:tc>
                  <a:txBody>
                    <a:bodyPr/>
                    <a:lstStyle/>
                    <a:p>
                      <a:r>
                        <a:rPr lang="en-IE" sz="1600" dirty="0" smtClean="0"/>
                        <a:t>Name</a:t>
                      </a:r>
                      <a:endParaRPr lang="en-I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sz="1600" dirty="0" smtClean="0"/>
                        <a:t>As a/As </a:t>
                      </a:r>
                      <a:endParaRPr lang="en-I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sz="1600" dirty="0" smtClean="0"/>
                        <a:t>I want to </a:t>
                      </a:r>
                      <a:endParaRPr lang="en-I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sz="1600" dirty="0" smtClean="0"/>
                        <a:t>So that…</a:t>
                      </a:r>
                      <a:endParaRPr lang="en-I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sz="1600" dirty="0" smtClean="0"/>
                        <a:t>Priority(14)</a:t>
                      </a:r>
                      <a:endParaRPr lang="en-I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sz="1600" dirty="0" smtClean="0"/>
                        <a:t>Time to Complete</a:t>
                      </a:r>
                      <a:endParaRPr lang="en-I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sz="1600" dirty="0" smtClean="0"/>
                        <a:t>Work Done</a:t>
                      </a:r>
                      <a:endParaRPr lang="en-IE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846690"/>
                  </a:ext>
                </a:extLst>
              </a:tr>
              <a:tr h="1213647">
                <a:tc>
                  <a:txBody>
                    <a:bodyPr/>
                    <a:lstStyle/>
                    <a:p>
                      <a:r>
                        <a:rPr lang="en-IE" sz="1600" b="1" dirty="0" smtClean="0">
                          <a:solidFill>
                            <a:schemeClr val="tx2"/>
                          </a:solidFill>
                          <a:latin typeface="+mn-lt"/>
                        </a:rPr>
                        <a:t>Customer Search</a:t>
                      </a:r>
                      <a:endParaRPr lang="en-IE" sz="1600" b="1" dirty="0">
                        <a:solidFill>
                          <a:schemeClr val="tx2"/>
                        </a:solid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sz="1600" b="1" dirty="0" smtClean="0">
                          <a:solidFill>
                            <a:schemeClr val="tx2"/>
                          </a:solidFill>
                          <a:latin typeface="+mn-lt"/>
                        </a:rPr>
                        <a:t>Customer</a:t>
                      </a:r>
                      <a:endParaRPr lang="en-IE" sz="1600" b="1" dirty="0">
                        <a:solidFill>
                          <a:schemeClr val="tx2"/>
                        </a:solid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sz="1600" b="1" dirty="0" smtClean="0">
                          <a:solidFill>
                            <a:schemeClr val="tx2"/>
                          </a:solidFill>
                          <a:latin typeface="+mn-lt"/>
                        </a:rPr>
                        <a:t>Search for the events</a:t>
                      </a:r>
                      <a:endParaRPr lang="en-IE" sz="1600" b="1" dirty="0">
                        <a:solidFill>
                          <a:schemeClr val="tx2"/>
                        </a:solid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sz="1600" b="1" dirty="0" smtClean="0">
                          <a:solidFill>
                            <a:schemeClr val="tx2"/>
                          </a:solidFill>
                          <a:latin typeface="+mn-lt"/>
                        </a:rPr>
                        <a:t>I can filter the events.</a:t>
                      </a:r>
                      <a:endParaRPr lang="en-IE" sz="1600" b="1" dirty="0">
                        <a:solidFill>
                          <a:schemeClr val="tx2"/>
                        </a:solid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sz="1600" b="1" dirty="0" smtClean="0">
                          <a:solidFill>
                            <a:schemeClr val="tx2"/>
                          </a:solidFill>
                          <a:latin typeface="+mn-lt"/>
                        </a:rPr>
                        <a:t>1</a:t>
                      </a:r>
                      <a:endParaRPr lang="en-IE" sz="1600" b="1" dirty="0">
                        <a:solidFill>
                          <a:schemeClr val="tx2"/>
                        </a:solid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sz="1600" b="1" dirty="0" smtClean="0">
                          <a:solidFill>
                            <a:schemeClr val="tx2"/>
                          </a:solidFill>
                          <a:latin typeface="+mn-lt"/>
                        </a:rPr>
                        <a:t>5 days</a:t>
                      </a:r>
                      <a:endParaRPr lang="en-IE" sz="1600" b="1" dirty="0">
                        <a:solidFill>
                          <a:schemeClr val="tx2"/>
                        </a:solid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sz="1600" b="1" dirty="0" smtClean="0">
                          <a:solidFill>
                            <a:schemeClr val="tx2"/>
                          </a:solidFill>
                          <a:latin typeface="+mn-lt"/>
                        </a:rPr>
                        <a:t>Completed</a:t>
                      </a:r>
                      <a:endParaRPr lang="en-IE" sz="1600" b="1" dirty="0">
                        <a:solidFill>
                          <a:schemeClr val="tx2"/>
                        </a:solidFill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2525717"/>
                  </a:ext>
                </a:extLst>
              </a:tr>
              <a:tr h="1163990">
                <a:tc>
                  <a:txBody>
                    <a:bodyPr/>
                    <a:lstStyle/>
                    <a:p>
                      <a:r>
                        <a:rPr lang="en-IE" sz="1600" b="1" dirty="0" smtClean="0">
                          <a:solidFill>
                            <a:schemeClr val="tx2"/>
                          </a:solidFill>
                          <a:latin typeface="+mn-lt"/>
                        </a:rPr>
                        <a:t>Customer Save</a:t>
                      </a:r>
                      <a:endParaRPr lang="en-IE" sz="1600" b="1" dirty="0">
                        <a:solidFill>
                          <a:schemeClr val="tx2"/>
                        </a:solid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sz="1600" b="1" dirty="0" smtClean="0">
                          <a:solidFill>
                            <a:schemeClr val="tx2"/>
                          </a:solidFill>
                          <a:latin typeface="+mn-lt"/>
                        </a:rPr>
                        <a:t>Customer</a:t>
                      </a:r>
                      <a:endParaRPr lang="en-IE" sz="1600" b="1" dirty="0">
                        <a:solidFill>
                          <a:schemeClr val="tx2"/>
                        </a:solid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sz="1600" b="1" dirty="0" smtClean="0">
                          <a:solidFill>
                            <a:schemeClr val="tx2"/>
                          </a:solidFill>
                          <a:latin typeface="+mn-lt"/>
                        </a:rPr>
                        <a:t>Be able to book on the event.</a:t>
                      </a:r>
                      <a:endParaRPr lang="en-IE" sz="1600" b="1" dirty="0">
                        <a:solidFill>
                          <a:schemeClr val="tx2"/>
                        </a:solid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sz="1600" b="1" dirty="0" smtClean="0">
                          <a:solidFill>
                            <a:schemeClr val="tx2"/>
                          </a:solidFill>
                          <a:latin typeface="+mn-lt"/>
                        </a:rPr>
                        <a:t>Customer</a:t>
                      </a:r>
                      <a:r>
                        <a:rPr lang="en-IE" sz="1600" b="1" baseline="0" dirty="0" smtClean="0">
                          <a:solidFill>
                            <a:schemeClr val="tx2"/>
                          </a:solidFill>
                          <a:latin typeface="+mn-lt"/>
                        </a:rPr>
                        <a:t> can save for the event.</a:t>
                      </a:r>
                      <a:endParaRPr lang="en-IE" sz="1600" b="1" dirty="0">
                        <a:solidFill>
                          <a:schemeClr val="tx2"/>
                        </a:solid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sz="1600" b="1" dirty="0" smtClean="0">
                          <a:solidFill>
                            <a:schemeClr val="tx2"/>
                          </a:solidFill>
                          <a:latin typeface="+mn-lt"/>
                        </a:rPr>
                        <a:t>5</a:t>
                      </a:r>
                      <a:endParaRPr lang="en-IE" sz="1600" b="1" dirty="0">
                        <a:solidFill>
                          <a:schemeClr val="tx2"/>
                        </a:solid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sz="1600" b="1" dirty="0" smtClean="0">
                          <a:solidFill>
                            <a:schemeClr val="tx2"/>
                          </a:solidFill>
                          <a:latin typeface="+mn-lt"/>
                        </a:rPr>
                        <a:t>5days</a:t>
                      </a:r>
                      <a:endParaRPr lang="en-IE" sz="1600" b="1" dirty="0">
                        <a:solidFill>
                          <a:schemeClr val="tx2"/>
                        </a:solid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sz="1600" b="1" dirty="0" smtClean="0">
                          <a:solidFill>
                            <a:schemeClr val="tx2"/>
                          </a:solidFill>
                          <a:latin typeface="+mn-lt"/>
                        </a:rPr>
                        <a:t>Completed</a:t>
                      </a:r>
                      <a:endParaRPr lang="en-IE" sz="1600" b="1" dirty="0">
                        <a:solidFill>
                          <a:schemeClr val="tx2"/>
                        </a:solidFill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3991142"/>
                  </a:ext>
                </a:extLst>
              </a:tr>
              <a:tr h="216507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1600" b="1" dirty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Customer-Comment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1600" b="1" dirty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Customer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1600" b="1" dirty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Be able to add or rate comments on resources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1600" b="1" dirty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I can evaluate my experience and give other people feedback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1600" b="1" dirty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12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1600" b="1" dirty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 2 days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1600" b="1" dirty="0" smtClean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mbria" panose="02040503050406030204" pitchFamily="18" charset="0"/>
                          <a:cs typeface="Times New Roman" panose="02020603050405020304" pitchFamily="18" charset="0"/>
                        </a:rPr>
                        <a:t>Completed</a:t>
                      </a:r>
                      <a:endParaRPr lang="en-IE" sz="1600" b="1" dirty="0">
                        <a:solidFill>
                          <a:schemeClr val="tx2"/>
                        </a:solidFill>
                        <a:effectLst/>
                        <a:latin typeface="+mn-lt"/>
                        <a:ea typeface="Cambria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85183239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1620979" y="457199"/>
            <a:ext cx="5153893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800" b="1" dirty="0">
                <a:solidFill>
                  <a:schemeClr val="accent1"/>
                </a:solidFill>
              </a:rPr>
              <a:t>User Stories for </a:t>
            </a:r>
            <a:r>
              <a:rPr lang="en-IE" sz="2800" b="1" dirty="0" smtClean="0">
                <a:solidFill>
                  <a:schemeClr val="accent1"/>
                </a:solidFill>
              </a:rPr>
              <a:t>Customer </a:t>
            </a:r>
            <a:r>
              <a:rPr lang="en-IE" b="1" dirty="0" smtClean="0">
                <a:solidFill>
                  <a:schemeClr val="accent1"/>
                </a:solidFill>
              </a:rPr>
              <a:t>:</a:t>
            </a:r>
            <a:endParaRPr lang="en-IE" b="1" dirty="0">
              <a:solidFill>
                <a:schemeClr val="accent1"/>
              </a:solidFill>
            </a:endParaRPr>
          </a:p>
          <a:p>
            <a:endParaRPr lang="en-IE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85133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4510624"/>
              </p:ext>
            </p:extLst>
          </p:nvPr>
        </p:nvGraphicFramePr>
        <p:xfrm>
          <a:off x="1371601" y="982980"/>
          <a:ext cx="9634452" cy="560133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1924">
                  <a:extLst>
                    <a:ext uri="{9D8B030D-6E8A-4147-A177-3AD203B41FA5}">
                      <a16:colId xmlns:a16="http://schemas.microsoft.com/office/drawing/2014/main" val="1619288088"/>
                    </a:ext>
                  </a:extLst>
                </a:gridCol>
                <a:gridCol w="1411924">
                  <a:extLst>
                    <a:ext uri="{9D8B030D-6E8A-4147-A177-3AD203B41FA5}">
                      <a16:colId xmlns:a16="http://schemas.microsoft.com/office/drawing/2014/main" val="1298842017"/>
                    </a:ext>
                  </a:extLst>
                </a:gridCol>
                <a:gridCol w="1625636">
                  <a:extLst>
                    <a:ext uri="{9D8B030D-6E8A-4147-A177-3AD203B41FA5}">
                      <a16:colId xmlns:a16="http://schemas.microsoft.com/office/drawing/2014/main" val="489766635"/>
                    </a:ext>
                  </a:extLst>
                </a:gridCol>
                <a:gridCol w="1386252">
                  <a:extLst>
                    <a:ext uri="{9D8B030D-6E8A-4147-A177-3AD203B41FA5}">
                      <a16:colId xmlns:a16="http://schemas.microsoft.com/office/drawing/2014/main" val="3709570276"/>
                    </a:ext>
                  </a:extLst>
                </a:gridCol>
                <a:gridCol w="1472892">
                  <a:extLst>
                    <a:ext uri="{9D8B030D-6E8A-4147-A177-3AD203B41FA5}">
                      <a16:colId xmlns:a16="http://schemas.microsoft.com/office/drawing/2014/main" val="403717222"/>
                    </a:ext>
                  </a:extLst>
                </a:gridCol>
                <a:gridCol w="1162912">
                  <a:extLst>
                    <a:ext uri="{9D8B030D-6E8A-4147-A177-3AD203B41FA5}">
                      <a16:colId xmlns:a16="http://schemas.microsoft.com/office/drawing/2014/main" val="3400109161"/>
                    </a:ext>
                  </a:extLst>
                </a:gridCol>
                <a:gridCol w="1162912">
                  <a:extLst>
                    <a:ext uri="{9D8B030D-6E8A-4147-A177-3AD203B41FA5}">
                      <a16:colId xmlns:a16="http://schemas.microsoft.com/office/drawing/2014/main" val="115097615"/>
                    </a:ext>
                  </a:extLst>
                </a:gridCol>
              </a:tblGrid>
              <a:tr h="201506">
                <a:tc>
                  <a:txBody>
                    <a:bodyPr/>
                    <a:lstStyle/>
                    <a:p>
                      <a:r>
                        <a:rPr lang="en-IE" sz="1600" dirty="0" smtClean="0"/>
                        <a:t>Name</a:t>
                      </a:r>
                      <a:endParaRPr lang="en-I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sz="1600" dirty="0" smtClean="0"/>
                        <a:t>As a/As </a:t>
                      </a:r>
                      <a:endParaRPr lang="en-I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sz="1600" dirty="0" smtClean="0"/>
                        <a:t>I want to </a:t>
                      </a:r>
                      <a:endParaRPr lang="en-I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sz="1600" dirty="0" smtClean="0"/>
                        <a:t>So that…</a:t>
                      </a:r>
                      <a:endParaRPr lang="en-I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sz="1600" dirty="0" smtClean="0"/>
                        <a:t>Priority(14)</a:t>
                      </a:r>
                      <a:endParaRPr lang="en-I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sz="1600" dirty="0" smtClean="0"/>
                        <a:t>Time to Complete</a:t>
                      </a:r>
                      <a:endParaRPr lang="en-I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sz="1600" dirty="0" smtClean="0"/>
                        <a:t>Work Done</a:t>
                      </a:r>
                      <a:endParaRPr lang="en-IE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0245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1400" b="1" dirty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Company-Add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1400" b="1" dirty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Company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1400" b="1" dirty="0" smtClean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Add events</a:t>
                      </a:r>
                      <a:r>
                        <a:rPr lang="en-IE" sz="1400" b="1" baseline="0" dirty="0" smtClean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on the site</a:t>
                      </a:r>
                      <a:endParaRPr lang="en-IE" sz="1400" b="1" dirty="0">
                        <a:solidFill>
                          <a:schemeClr val="tx2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1400" b="1">
                          <a:solidFill>
                            <a:schemeClr val="tx2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 information from my site is shown to the Customer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1400" b="1">
                          <a:solidFill>
                            <a:schemeClr val="tx2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1400" b="1" dirty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 days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1400" b="1" dirty="0" smtClean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Completed</a:t>
                      </a:r>
                      <a:endParaRPr lang="en-IE" sz="1400" b="1" dirty="0">
                        <a:solidFill>
                          <a:schemeClr val="tx2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911013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1400" b="1" dirty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Company-Edit-Resource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1400" b="1" dirty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Company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1400" b="1" dirty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Edit </a:t>
                      </a:r>
                      <a:r>
                        <a:rPr lang="en-IE" sz="1400" b="1" dirty="0" smtClean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an</a:t>
                      </a:r>
                      <a:r>
                        <a:rPr lang="en-IE" sz="1400" b="1" baseline="0" dirty="0" smtClean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events</a:t>
                      </a:r>
                      <a:endParaRPr lang="en-IE" sz="1400" b="1" dirty="0">
                        <a:solidFill>
                          <a:schemeClr val="tx2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1400" b="1" dirty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My resource/booking is up to date and displays the correct information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1400" b="1" dirty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1400" b="1" dirty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 days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1400" b="1" dirty="0" smtClean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Completed</a:t>
                      </a:r>
                      <a:endParaRPr lang="en-IE" sz="1400" b="1" dirty="0">
                        <a:solidFill>
                          <a:schemeClr val="tx2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127070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1400" b="1" dirty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Company-Delete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1400" b="1" dirty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Company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1400" b="1" dirty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Delete </a:t>
                      </a:r>
                      <a:r>
                        <a:rPr lang="en-IE" sz="1400" b="1" dirty="0" smtClean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an</a:t>
                      </a:r>
                      <a:r>
                        <a:rPr lang="en-IE" sz="1400" b="1" baseline="0" dirty="0" smtClean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Events</a:t>
                      </a:r>
                      <a:endParaRPr lang="en-IE" sz="1400" b="1" dirty="0">
                        <a:solidFill>
                          <a:schemeClr val="tx2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1400" b="1" dirty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 resource or booking that may have expired (etc.) is not currently available. 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1400" b="1" dirty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1400" b="1" dirty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 day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1400" b="1" dirty="0" smtClean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Completed</a:t>
                      </a:r>
                      <a:endParaRPr lang="en-IE" sz="1400" b="1" dirty="0">
                        <a:solidFill>
                          <a:schemeClr val="tx2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5389874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1400" b="1" dirty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Company-Comment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1400" b="1" dirty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Company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1400" b="1" dirty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Be able to add </a:t>
                      </a:r>
                      <a:r>
                        <a:rPr lang="en-IE" sz="1400" b="1" dirty="0" smtClean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comments on events</a:t>
                      </a:r>
                      <a:endParaRPr lang="en-IE" sz="1400" b="1" dirty="0">
                        <a:solidFill>
                          <a:schemeClr val="tx2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1400" b="1" dirty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 can reply to customer’s comments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1400" b="1" dirty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13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1400" b="1" dirty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 days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1400" b="1" dirty="0" smtClean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Completed</a:t>
                      </a:r>
                      <a:endParaRPr lang="en-IE" sz="1400" b="1" dirty="0">
                        <a:solidFill>
                          <a:schemeClr val="tx2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754066918"/>
                  </a:ext>
                </a:extLst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1371601" y="378212"/>
            <a:ext cx="4625273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800" b="1" dirty="0">
                <a:solidFill>
                  <a:schemeClr val="accent1"/>
                </a:solidFill>
                <a:latin typeface="+mj-lt"/>
              </a:rPr>
              <a:t>User Stories </a:t>
            </a:r>
            <a:r>
              <a:rPr lang="en-IE" sz="2800" b="1" dirty="0" smtClean="0">
                <a:solidFill>
                  <a:schemeClr val="accent1"/>
                </a:solidFill>
                <a:latin typeface="+mj-lt"/>
              </a:rPr>
              <a:t>for Company:</a:t>
            </a:r>
            <a:endParaRPr lang="en-IE" sz="2800" b="1" dirty="0">
              <a:solidFill>
                <a:schemeClr val="accent1"/>
              </a:solidFill>
              <a:latin typeface="+mj-lt"/>
            </a:endParaRPr>
          </a:p>
          <a:p>
            <a:endParaRPr lang="en-IE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81870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9665144"/>
              </p:ext>
            </p:extLst>
          </p:nvPr>
        </p:nvGraphicFramePr>
        <p:xfrm>
          <a:off x="573578" y="807433"/>
          <a:ext cx="10981110" cy="58296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8730">
                  <a:extLst>
                    <a:ext uri="{9D8B030D-6E8A-4147-A177-3AD203B41FA5}">
                      <a16:colId xmlns:a16="http://schemas.microsoft.com/office/drawing/2014/main" val="3729215459"/>
                    </a:ext>
                  </a:extLst>
                </a:gridCol>
                <a:gridCol w="1257597">
                  <a:extLst>
                    <a:ext uri="{9D8B030D-6E8A-4147-A177-3AD203B41FA5}">
                      <a16:colId xmlns:a16="http://schemas.microsoft.com/office/drawing/2014/main" val="3882348258"/>
                    </a:ext>
                  </a:extLst>
                </a:gridCol>
                <a:gridCol w="1879863">
                  <a:extLst>
                    <a:ext uri="{9D8B030D-6E8A-4147-A177-3AD203B41FA5}">
                      <a16:colId xmlns:a16="http://schemas.microsoft.com/office/drawing/2014/main" val="494357899"/>
                    </a:ext>
                  </a:extLst>
                </a:gridCol>
                <a:gridCol w="1568730">
                  <a:extLst>
                    <a:ext uri="{9D8B030D-6E8A-4147-A177-3AD203B41FA5}">
                      <a16:colId xmlns:a16="http://schemas.microsoft.com/office/drawing/2014/main" val="2008395402"/>
                    </a:ext>
                  </a:extLst>
                </a:gridCol>
                <a:gridCol w="1472542">
                  <a:extLst>
                    <a:ext uri="{9D8B030D-6E8A-4147-A177-3AD203B41FA5}">
                      <a16:colId xmlns:a16="http://schemas.microsoft.com/office/drawing/2014/main" val="454183707"/>
                    </a:ext>
                  </a:extLst>
                </a:gridCol>
                <a:gridCol w="1463040">
                  <a:extLst>
                    <a:ext uri="{9D8B030D-6E8A-4147-A177-3AD203B41FA5}">
                      <a16:colId xmlns:a16="http://schemas.microsoft.com/office/drawing/2014/main" val="2126348126"/>
                    </a:ext>
                  </a:extLst>
                </a:gridCol>
                <a:gridCol w="1770608">
                  <a:extLst>
                    <a:ext uri="{9D8B030D-6E8A-4147-A177-3AD203B41FA5}">
                      <a16:colId xmlns:a16="http://schemas.microsoft.com/office/drawing/2014/main" val="3120799893"/>
                    </a:ext>
                  </a:extLst>
                </a:gridCol>
              </a:tblGrid>
              <a:tr h="565907">
                <a:tc>
                  <a:txBody>
                    <a:bodyPr/>
                    <a:lstStyle/>
                    <a:p>
                      <a:r>
                        <a:rPr lang="en-IE" sz="1600" dirty="0" smtClean="0"/>
                        <a:t>Name</a:t>
                      </a:r>
                      <a:endParaRPr lang="en-I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sz="1600" dirty="0" smtClean="0"/>
                        <a:t>As a/As </a:t>
                      </a:r>
                      <a:endParaRPr lang="en-I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sz="1600" dirty="0" smtClean="0"/>
                        <a:t>I want to </a:t>
                      </a:r>
                      <a:endParaRPr lang="en-I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sz="1600" dirty="0" smtClean="0"/>
                        <a:t>So that…</a:t>
                      </a:r>
                      <a:endParaRPr lang="en-I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sz="1600" dirty="0" smtClean="0"/>
                        <a:t>Priority(14)</a:t>
                      </a:r>
                      <a:endParaRPr lang="en-I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sz="1600" dirty="0" smtClean="0"/>
                        <a:t>Time to Complete</a:t>
                      </a:r>
                      <a:endParaRPr lang="en-I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E" sz="1600" dirty="0" smtClean="0"/>
                        <a:t>Work Done</a:t>
                      </a:r>
                      <a:endParaRPr lang="en-IE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2400399"/>
                  </a:ext>
                </a:extLst>
              </a:tr>
              <a:tr h="156152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1400" b="1" dirty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Admin-Main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1400" b="1" dirty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Admin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1400" b="1" dirty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Maintain the website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1400" b="1" dirty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 user can have the best experience and to keep the website running (DNS issues, PHP errors, etc.)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1400" b="1" dirty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1400" b="1" dirty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 days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1400" b="1" dirty="0" smtClean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Completed</a:t>
                      </a:r>
                      <a:endParaRPr lang="en-IE" sz="1400" b="1" dirty="0">
                        <a:solidFill>
                          <a:schemeClr val="tx2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550559486"/>
                  </a:ext>
                </a:extLst>
              </a:tr>
              <a:tr h="133844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1400" b="1" dirty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Admin-Delete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1400" b="1" dirty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Admin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1400" b="1" dirty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Delete accounts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1400" b="1" dirty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Old accounts are deleted or accounts that are in violation of the terms and conditions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1400" b="1" dirty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1400" b="1" dirty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1400" b="1" dirty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 day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1400" b="1" dirty="0" smtClean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Completed</a:t>
                      </a:r>
                      <a:endParaRPr lang="en-IE" sz="1400" b="1" dirty="0">
                        <a:solidFill>
                          <a:schemeClr val="tx2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48512890"/>
                  </a:ext>
                </a:extLst>
              </a:tr>
              <a:tr h="89229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1400" b="1" dirty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Admin-Add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1400" b="1" dirty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Admin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1400" b="1" dirty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Create account for another admin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1400" b="1" dirty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Other admins could be in control on the website.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1400" b="1" dirty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11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1400" b="1" dirty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 </a:t>
                      </a:r>
                      <a:r>
                        <a:rPr lang="en-IE" sz="1400" b="1" dirty="0" smtClean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days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1400" b="1" dirty="0" smtClean="0">
                          <a:solidFill>
                            <a:srgbClr val="FF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Not Completed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1400" b="1" dirty="0" smtClean="0">
                          <a:solidFill>
                            <a:srgbClr val="FF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(Ali)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59570808"/>
                  </a:ext>
                </a:extLst>
              </a:tr>
              <a:tr h="125097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1400" b="1" dirty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Admin-Approve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1400" b="1" dirty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Admin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1400" b="1" dirty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Approve what is posted to the website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1400" b="1" dirty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Resources, bookings or comments are not spam/scam or harmful to the website.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1400" b="1" dirty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1400" b="1" dirty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 days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1400" b="1" dirty="0" smtClean="0">
                          <a:solidFill>
                            <a:schemeClr val="tx2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Completed</a:t>
                      </a:r>
                      <a:endParaRPr lang="en-IE" sz="1400" b="1" dirty="0">
                        <a:solidFill>
                          <a:schemeClr val="tx2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85893104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73578" y="261851"/>
            <a:ext cx="5162204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800" b="1" dirty="0">
                <a:solidFill>
                  <a:schemeClr val="accent1"/>
                </a:solidFill>
                <a:latin typeface="+mj-lt"/>
              </a:rPr>
              <a:t>User Stories for </a:t>
            </a:r>
            <a:r>
              <a:rPr lang="en-IE" sz="2800" b="1" dirty="0" smtClean="0">
                <a:solidFill>
                  <a:schemeClr val="accent1"/>
                </a:solidFill>
                <a:latin typeface="+mj-lt"/>
              </a:rPr>
              <a:t>Admin</a:t>
            </a:r>
            <a:r>
              <a:rPr lang="en-IE" sz="2800" b="1" dirty="0" smtClean="0">
                <a:solidFill>
                  <a:schemeClr val="accent1"/>
                </a:solidFill>
                <a:latin typeface="+mj-lt"/>
              </a:rPr>
              <a:t>:</a:t>
            </a:r>
            <a:endParaRPr lang="en-IE" sz="2800" b="1" dirty="0">
              <a:solidFill>
                <a:schemeClr val="accent1"/>
              </a:solidFill>
              <a:latin typeface="+mj-lt"/>
            </a:endParaRPr>
          </a:p>
          <a:p>
            <a:endParaRPr lang="en-IE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60327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1"/>
  <p:tag name="TIME" val="15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1"/>
  <p:tag name="TIME" val="15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1"/>
  <p:tag name="TIME" val="15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1"/>
  <p:tag name="TIME" val="15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1"/>
  <p:tag name="TIME" val="1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1"/>
  <p:tag name="TIME" val="1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1"/>
  <p:tag name="TIME" val="1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1"/>
  <p:tag name="TIME" val="15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1"/>
  <p:tag name="TIME" val="15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1"/>
  <p:tag name="TIME" val="15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1"/>
  <p:tag name="TIME" val="15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1"/>
  <p:tag name="TIME" val="15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INTS" val="1"/>
  <p:tag name="TIME" val="15"/>
</p:tagLst>
</file>

<file path=ppt/theme/theme1.xml><?xml version="1.0" encoding="utf-8"?>
<a:theme xmlns:a="http://schemas.openxmlformats.org/drawingml/2006/main" name="Cherry Blossom 16x9">
  <a:themeElements>
    <a:clrScheme name="CherryBlossom">
      <a:dk1>
        <a:srgbClr val="595959"/>
      </a:dk1>
      <a:lt1>
        <a:sysClr val="window" lastClr="FFFFFF"/>
      </a:lt1>
      <a:dk2>
        <a:srgbClr val="000000"/>
      </a:dk2>
      <a:lt2>
        <a:srgbClr val="F6F7E4"/>
      </a:lt2>
      <a:accent1>
        <a:srgbClr val="C44475"/>
      </a:accent1>
      <a:accent2>
        <a:srgbClr val="FA906A"/>
      </a:accent2>
      <a:accent3>
        <a:srgbClr val="FCB268"/>
      </a:accent3>
      <a:accent4>
        <a:srgbClr val="DB6B70"/>
      </a:accent4>
      <a:accent5>
        <a:srgbClr val="D680A5"/>
      </a:accent5>
      <a:accent6>
        <a:srgbClr val="BA7362"/>
      </a:accent6>
      <a:hlink>
        <a:srgbClr val="DB6B70"/>
      </a:hlink>
      <a:folHlink>
        <a:srgbClr val="969696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001117.potx" id="{A8D831F9-2DA4-4700-B230-431725864604}" vid="{ED9A2A59-32A4-4461-8593-D9E87F204B18}"/>
    </a:ext>
  </a:extLst>
</a:theme>
</file>

<file path=ppt/theme/theme2.xml><?xml version="1.0" encoding="utf-8"?>
<a:theme xmlns:a="http://schemas.openxmlformats.org/drawingml/2006/main" name="Office Theme">
  <a:themeElements>
    <a:clrScheme name="CherryBlossom">
      <a:dk1>
        <a:srgbClr val="595959"/>
      </a:dk1>
      <a:lt1>
        <a:sysClr val="window" lastClr="FFFFFF"/>
      </a:lt1>
      <a:dk2>
        <a:srgbClr val="000000"/>
      </a:dk2>
      <a:lt2>
        <a:srgbClr val="F6F7E4"/>
      </a:lt2>
      <a:accent1>
        <a:srgbClr val="C44475"/>
      </a:accent1>
      <a:accent2>
        <a:srgbClr val="FA906A"/>
      </a:accent2>
      <a:accent3>
        <a:srgbClr val="FCB268"/>
      </a:accent3>
      <a:accent4>
        <a:srgbClr val="DB6B70"/>
      </a:accent4>
      <a:accent5>
        <a:srgbClr val="D680A5"/>
      </a:accent5>
      <a:accent6>
        <a:srgbClr val="BA7362"/>
      </a:accent6>
      <a:hlink>
        <a:srgbClr val="DB6B70"/>
      </a:hlink>
      <a:folHlink>
        <a:srgbClr val="969696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herryBlossom">
      <a:dk1>
        <a:srgbClr val="595959"/>
      </a:dk1>
      <a:lt1>
        <a:sysClr val="window" lastClr="FFFFFF"/>
      </a:lt1>
      <a:dk2>
        <a:srgbClr val="000000"/>
      </a:dk2>
      <a:lt2>
        <a:srgbClr val="F6F7E4"/>
      </a:lt2>
      <a:accent1>
        <a:srgbClr val="C44475"/>
      </a:accent1>
      <a:accent2>
        <a:srgbClr val="FA906A"/>
      </a:accent2>
      <a:accent3>
        <a:srgbClr val="FCB268"/>
      </a:accent3>
      <a:accent4>
        <a:srgbClr val="DB6B70"/>
      </a:accent4>
      <a:accent5>
        <a:srgbClr val="D680A5"/>
      </a:accent5>
      <a:accent6>
        <a:srgbClr val="BA7362"/>
      </a:accent6>
      <a:hlink>
        <a:srgbClr val="DB6B70"/>
      </a:hlink>
      <a:folHlink>
        <a:srgbClr val="969696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Cherry blossom nature presentation (widescreen)</Template>
  <TotalTime>55</TotalTime>
  <Words>744</Words>
  <Application>Microsoft Office PowerPoint</Application>
  <PresentationFormat>Widescreen</PresentationFormat>
  <Paragraphs>209</Paragraphs>
  <Slides>13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Cambria</vt:lpstr>
      <vt:lpstr>Times New Roman</vt:lpstr>
      <vt:lpstr>Cherry Blossom 16x9</vt:lpstr>
      <vt:lpstr>Hybrid Web Search</vt:lpstr>
      <vt:lpstr>Introduction</vt:lpstr>
      <vt:lpstr>Introduction</vt:lpstr>
      <vt:lpstr>Introduction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Initial Plan vs Actual Work</vt:lpstr>
      <vt:lpstr>PowerPoint Presentation</vt:lpstr>
      <vt:lpstr>PowerPoint Presentation</vt:lpstr>
    </vt:vector>
  </TitlesOfParts>
  <Company>National College of Ireland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Keith Feeney</dc:creator>
  <cp:lastModifiedBy>Keith Feeney</cp:lastModifiedBy>
  <cp:revision>8</cp:revision>
  <dcterms:created xsi:type="dcterms:W3CDTF">2018-07-17T15:12:49Z</dcterms:created>
  <dcterms:modified xsi:type="dcterms:W3CDTF">2018-07-17T17:14:59Z</dcterms:modified>
</cp:coreProperties>
</file>

<file path=docProps/thumbnail.jpeg>
</file>